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1" r:id="rId2"/>
    <p:sldId id="276" r:id="rId3"/>
    <p:sldId id="274" r:id="rId4"/>
    <p:sldId id="275" r:id="rId5"/>
    <p:sldId id="285" r:id="rId6"/>
    <p:sldId id="286" r:id="rId7"/>
    <p:sldId id="287" r:id="rId8"/>
    <p:sldId id="289" r:id="rId9"/>
    <p:sldId id="273" r:id="rId10"/>
    <p:sldId id="258" r:id="rId11"/>
    <p:sldId id="259" r:id="rId12"/>
    <p:sldId id="284" r:id="rId13"/>
    <p:sldId id="261" r:id="rId14"/>
  </p:sldIdLst>
  <p:sldSz cx="9144000" cy="6858000" type="screen4x3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395"/>
    <a:srgbClr val="000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430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milicevic\Desktop\OPULJP_pregled_24_07_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gustinovic\Desktop\MRMS_prezentacija%20Mjere%202013\MA_TM_Mjere_ishodi_1_3_6_12_24_za_izlaske2011-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gustinovic\Desktop\MRMS_prezentacija%20Mjere%202013\MA_TM_Mjere_ishodi_1_3_6_12_24_za_izlaske2011-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4"/>
            <c:bubble3D val="0"/>
            <c:spPr>
              <a:solidFill>
                <a:srgbClr val="002060"/>
              </a:solidFill>
            </c:spPr>
          </c:dPt>
          <c:dLbls>
            <c:numFmt formatCode="0.00%" sourceLinked="0"/>
            <c:txPr>
              <a:bodyPr/>
              <a:lstStyle/>
              <a:p>
                <a:pPr>
                  <a:defRPr b="1">
                    <a:solidFill>
                      <a:srgbClr val="002395"/>
                    </a:solidFill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List1!$F$14:$F$18</c:f>
              <c:numCache>
                <c:formatCode>#,##0</c:formatCode>
                <c:ptCount val="5"/>
                <c:pt idx="0">
                  <c:v>532933273</c:v>
                </c:pt>
                <c:pt idx="1">
                  <c:v>328000000</c:v>
                </c:pt>
                <c:pt idx="2">
                  <c:v>450000000</c:v>
                </c:pt>
                <c:pt idx="3">
                  <c:v>191276944</c:v>
                </c:pt>
                <c:pt idx="4">
                  <c:v>80000000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444527260684109E-2"/>
          <c:y val="0.18814767109210087"/>
          <c:w val="0.83179136917276419"/>
          <c:h val="0.66639175508276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Prikaz!$C$35</c:f>
              <c:strCache>
                <c:ptCount val="1"/>
                <c:pt idx="0">
                  <c:v>1 mjesec nakon izlaska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Prikaz!$A$40:$B$41</c:f>
              <c:multiLvlStrCache>
                <c:ptCount val="2"/>
                <c:lvl>
                  <c:pt idx="0">
                    <c:v>Obrazovanje nezaposlenih</c:v>
                  </c:pt>
                  <c:pt idx="1">
                    <c:v>Stručno osposobljavanje za rad</c:v>
                  </c:pt>
                </c:lvl>
                <c:lvl>
                  <c:pt idx="0">
                    <c:v>Obrazovanje</c:v>
                  </c:pt>
                </c:lvl>
              </c:multiLvlStrCache>
            </c:multiLvlStrRef>
          </c:cat>
          <c:val>
            <c:numRef>
              <c:f>Prikaz!$C$40:$C$41</c:f>
              <c:numCache>
                <c:formatCode>0.0%</c:formatCode>
                <c:ptCount val="2"/>
                <c:pt idx="0">
                  <c:v>9.2701118806606281E-2</c:v>
                </c:pt>
                <c:pt idx="1">
                  <c:v>0.29498737829065991</c:v>
                </c:pt>
              </c:numCache>
            </c:numRef>
          </c:val>
        </c:ser>
        <c:ser>
          <c:idx val="1"/>
          <c:order val="1"/>
          <c:tx>
            <c:strRef>
              <c:f>Prikaz!$D$35</c:f>
              <c:strCache>
                <c:ptCount val="1"/>
                <c:pt idx="0">
                  <c:v>3 mjeseca nakon izlaska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chemeClr val="tx1">
                        <a:lumMod val="50000"/>
                        <a:lumOff val="50000"/>
                      </a:schemeClr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Prikaz!$A$40:$B$41</c:f>
              <c:multiLvlStrCache>
                <c:ptCount val="2"/>
                <c:lvl>
                  <c:pt idx="0">
                    <c:v>Obrazovanje nezaposlenih</c:v>
                  </c:pt>
                  <c:pt idx="1">
                    <c:v>Stručno osposobljavanje za rad</c:v>
                  </c:pt>
                </c:lvl>
                <c:lvl>
                  <c:pt idx="0">
                    <c:v>Obrazovanje</c:v>
                  </c:pt>
                </c:lvl>
              </c:multiLvlStrCache>
            </c:multiLvlStrRef>
          </c:cat>
          <c:val>
            <c:numRef>
              <c:f>Prikaz!$D$40:$D$41</c:f>
              <c:numCache>
                <c:formatCode>0.0%</c:formatCode>
                <c:ptCount val="2"/>
                <c:pt idx="0">
                  <c:v>0.22056473095364945</c:v>
                </c:pt>
                <c:pt idx="1">
                  <c:v>0.37522538766678687</c:v>
                </c:pt>
              </c:numCache>
            </c:numRef>
          </c:val>
        </c:ser>
        <c:ser>
          <c:idx val="2"/>
          <c:order val="2"/>
          <c:tx>
            <c:strRef>
              <c:f>Prikaz!$E$35</c:f>
              <c:strCache>
                <c:ptCount val="1"/>
                <c:pt idx="0">
                  <c:v>6 mjeseci nakon izlaska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rgbClr val="0000FF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Prikaz!$A$40:$B$41</c:f>
              <c:multiLvlStrCache>
                <c:ptCount val="2"/>
                <c:lvl>
                  <c:pt idx="0">
                    <c:v>Obrazovanje nezaposlenih</c:v>
                  </c:pt>
                  <c:pt idx="1">
                    <c:v>Stručno osposobljavanje za rad</c:v>
                  </c:pt>
                </c:lvl>
                <c:lvl>
                  <c:pt idx="0">
                    <c:v>Obrazovanje</c:v>
                  </c:pt>
                </c:lvl>
              </c:multiLvlStrCache>
            </c:multiLvlStrRef>
          </c:cat>
          <c:val>
            <c:numRef>
              <c:f>Prikaz!$E$40:$E$41</c:f>
              <c:numCache>
                <c:formatCode>0.0%</c:formatCode>
                <c:ptCount val="2"/>
                <c:pt idx="0">
                  <c:v>0.30953649440596698</c:v>
                </c:pt>
                <c:pt idx="1">
                  <c:v>0.47439596105301118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391552"/>
        <c:axId val="122393344"/>
      </c:barChart>
      <c:catAx>
        <c:axId val="122391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r-Latn-RS"/>
          </a:p>
        </c:txPr>
        <c:crossAx val="122393344"/>
        <c:crosses val="autoZero"/>
        <c:auto val="1"/>
        <c:lblAlgn val="ctr"/>
        <c:lblOffset val="100"/>
        <c:noMultiLvlLbl val="0"/>
      </c:catAx>
      <c:valAx>
        <c:axId val="122393344"/>
        <c:scaling>
          <c:orientation val="minMax"/>
          <c:max val="0.5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crossAx val="122391552"/>
        <c:crosses val="autoZero"/>
        <c:crossBetween val="between"/>
        <c:majorUnit val="0.1"/>
      </c:valAx>
      <c:spPr>
        <a:noFill/>
      </c:spPr>
    </c:plotArea>
    <c:legend>
      <c:legendPos val="t"/>
      <c:layout>
        <c:manualLayout>
          <c:xMode val="edge"/>
          <c:yMode val="edge"/>
          <c:x val="3.7166887748750807E-2"/>
          <c:y val="8.9239216475947125E-2"/>
          <c:w val="0.95645836536186468"/>
          <c:h val="7.2187278985336417E-2"/>
        </c:manualLayout>
      </c:layout>
      <c:overlay val="0"/>
      <c:txPr>
        <a:bodyPr/>
        <a:lstStyle/>
        <a:p>
          <a:pPr>
            <a:defRPr sz="1100" baseline="0"/>
          </a:pPr>
          <a:endParaRPr lang="sr-Latn-R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02509399204369"/>
          <c:y val="0.24560011576673005"/>
          <c:w val="0.77821082829762556"/>
          <c:h val="0.58099117244860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Prikaz!$C$35</c:f>
              <c:strCache>
                <c:ptCount val="1"/>
                <c:pt idx="0">
                  <c:v>1 mjesec nakon izlaska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Prikaz!$A$38:$B$39</c:f>
              <c:multiLvlStrCache>
                <c:ptCount val="2"/>
                <c:lvl>
                  <c:pt idx="0">
                    <c:v>Potpore za samozapošljavanje</c:v>
                  </c:pt>
                  <c:pt idx="1">
                    <c:v>Potpore za zapošljavanje</c:v>
                  </c:pt>
                </c:lvl>
                <c:lvl>
                  <c:pt idx="0">
                    <c:v>Potpore za zapošljavanje</c:v>
                  </c:pt>
                </c:lvl>
              </c:multiLvlStrCache>
            </c:multiLvlStrRef>
          </c:cat>
          <c:val>
            <c:numRef>
              <c:f>Prikaz!$C$38:$C$39</c:f>
              <c:numCache>
                <c:formatCode>0.0%</c:formatCode>
                <c:ptCount val="2"/>
                <c:pt idx="0">
                  <c:v>0.8708644610458911</c:v>
                </c:pt>
                <c:pt idx="1">
                  <c:v>0.77739920499716075</c:v>
                </c:pt>
              </c:numCache>
            </c:numRef>
          </c:val>
        </c:ser>
        <c:ser>
          <c:idx val="1"/>
          <c:order val="1"/>
          <c:tx>
            <c:strRef>
              <c:f>Prikaz!$D$35</c:f>
              <c:strCache>
                <c:ptCount val="1"/>
                <c:pt idx="0">
                  <c:v>3 mjeseca nakon izlaska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chemeClr val="tx1">
                        <a:lumMod val="50000"/>
                        <a:lumOff val="50000"/>
                      </a:schemeClr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Prikaz!$A$38:$B$39</c:f>
              <c:multiLvlStrCache>
                <c:ptCount val="2"/>
                <c:lvl>
                  <c:pt idx="0">
                    <c:v>Potpore za samozapošljavanje</c:v>
                  </c:pt>
                  <c:pt idx="1">
                    <c:v>Potpore za zapošljavanje</c:v>
                  </c:pt>
                </c:lvl>
                <c:lvl>
                  <c:pt idx="0">
                    <c:v>Potpore za zapošljavanje</c:v>
                  </c:pt>
                </c:lvl>
              </c:multiLvlStrCache>
            </c:multiLvlStrRef>
          </c:cat>
          <c:val>
            <c:numRef>
              <c:f>Prikaz!$D$38:$D$39</c:f>
              <c:numCache>
                <c:formatCode>0.0%</c:formatCode>
                <c:ptCount val="2"/>
                <c:pt idx="0">
                  <c:v>0.83457844183564567</c:v>
                </c:pt>
                <c:pt idx="1">
                  <c:v>0.75780806360022712</c:v>
                </c:pt>
              </c:numCache>
            </c:numRef>
          </c:val>
        </c:ser>
        <c:ser>
          <c:idx val="2"/>
          <c:order val="2"/>
          <c:tx>
            <c:strRef>
              <c:f>Prikaz!$E$35</c:f>
              <c:strCache>
                <c:ptCount val="1"/>
                <c:pt idx="0">
                  <c:v>6 mjeseci nakon izlaska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txPr>
              <a:bodyPr/>
              <a:lstStyle/>
              <a:p>
                <a:pPr>
                  <a:defRPr b="1">
                    <a:solidFill>
                      <a:srgbClr val="0000FF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Prikaz!$A$38:$B$39</c:f>
              <c:multiLvlStrCache>
                <c:ptCount val="2"/>
                <c:lvl>
                  <c:pt idx="0">
                    <c:v>Potpore za samozapošljavanje</c:v>
                  </c:pt>
                  <c:pt idx="1">
                    <c:v>Potpore za zapošljavanje</c:v>
                  </c:pt>
                </c:lvl>
                <c:lvl>
                  <c:pt idx="0">
                    <c:v>Potpore za zapošljavanje</c:v>
                  </c:pt>
                </c:lvl>
              </c:multiLvlStrCache>
            </c:multiLvlStrRef>
          </c:cat>
          <c:val>
            <c:numRef>
              <c:f>Prikaz!$E$38:$E$39</c:f>
              <c:numCache>
                <c:formatCode>0.0%</c:formatCode>
                <c:ptCount val="2"/>
                <c:pt idx="0">
                  <c:v>0.79188900747065105</c:v>
                </c:pt>
                <c:pt idx="1">
                  <c:v>0.74389551391254971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107392"/>
        <c:axId val="122108928"/>
      </c:barChart>
      <c:catAx>
        <c:axId val="1221073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r-Latn-RS"/>
          </a:p>
        </c:txPr>
        <c:crossAx val="122108928"/>
        <c:crosses val="autoZero"/>
        <c:auto val="1"/>
        <c:lblAlgn val="ctr"/>
        <c:lblOffset val="100"/>
        <c:noMultiLvlLbl val="0"/>
      </c:catAx>
      <c:valAx>
        <c:axId val="122108928"/>
        <c:scaling>
          <c:orientation val="minMax"/>
          <c:max val="0.9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crossAx val="122107392"/>
        <c:crosses val="autoZero"/>
        <c:crossBetween val="between"/>
        <c:majorUnit val="0.1"/>
      </c:valAx>
      <c:spPr>
        <a:noFill/>
      </c:spPr>
    </c:plotArea>
    <c:legend>
      <c:legendPos val="t"/>
      <c:layout>
        <c:manualLayout>
          <c:xMode val="edge"/>
          <c:yMode val="edge"/>
          <c:x val="5.418343030549664E-2"/>
          <c:y val="0.11349949720686306"/>
          <c:w val="0.92232455711293249"/>
          <c:h val="7.2187278985336417E-2"/>
        </c:manualLayout>
      </c:layout>
      <c:overlay val="0"/>
      <c:txPr>
        <a:bodyPr/>
        <a:lstStyle/>
        <a:p>
          <a:pPr>
            <a:defRPr sz="1100" baseline="0"/>
          </a:pPr>
          <a:endParaRPr lang="sr-Latn-R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sr-Latn-R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DBE92-456C-40B2-8766-F89313B75936}" type="datetimeFigureOut">
              <a:rPr lang="hr-HR" smtClean="0"/>
              <a:t>29.7.2014.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E999E-0A5A-48D5-A037-799A8ECC7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1763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66421-239C-47BF-9D0C-5DDC3B7F8405}" type="datetimeFigureOut">
              <a:rPr lang="hr-HR" smtClean="0"/>
              <a:t>29.7.2014.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74FF4-5FD1-43A8-8F15-5E286357225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462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r-Latn-CS" dirty="0" smtClean="0"/>
          </a:p>
        </p:txBody>
      </p:sp>
      <p:sp>
        <p:nvSpPr>
          <p:cNvPr id="32772" name="Rezervirano mjesto broja slajda 3"/>
          <p:cNvSpPr txBox="1">
            <a:spLocks noGrp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FDBDFEA-4659-4FD4-AE9A-80CDC0A39F6A}" type="slidenum">
              <a:rPr lang="hr-HR" sz="1200"/>
              <a:pPr algn="r"/>
              <a:t>5</a:t>
            </a:fld>
            <a:endParaRPr lang="hr-H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r-Latn-CS" sz="1000" smtClean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26627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E138F0-E6B8-403B-BFBB-9AEA515C49C9}" type="slidenum">
              <a:rPr lang="hr-HR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  <a:p>
            <a:pPr>
              <a:spcBef>
                <a:spcPct val="0"/>
              </a:spcBef>
            </a:pPr>
            <a:endParaRPr lang="hr-HR" smtClean="0"/>
          </a:p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14339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112156-F595-4C1F-B66A-A845C6364EDF}" type="slidenum">
              <a:rPr lang="hr-HR"/>
              <a:pPr/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74FF4-5FD1-43A8-8F15-5E286357225C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768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0623"/>
          </a:xfrm>
        </p:spPr>
        <p:txBody>
          <a:bodyPr/>
          <a:lstStyle>
            <a:lvl1pPr>
              <a:defRPr b="1">
                <a:solidFill>
                  <a:srgbClr val="00239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12776"/>
            <a:ext cx="4217624" cy="105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31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314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16832"/>
            <a:ext cx="2057400" cy="4209331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16832"/>
            <a:ext cx="6019800" cy="42093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5450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00240"/>
            <a:ext cx="7543800" cy="4095760"/>
          </a:xfrm>
        </p:spPr>
        <p:txBody>
          <a:bodyPr/>
          <a:lstStyle>
            <a:lvl1pPr marL="342900" indent="-342900">
              <a:buClr>
                <a:srgbClr val="A50021"/>
              </a:buClr>
              <a:buSzPct val="80000"/>
              <a:buFontTx/>
              <a:buBlip>
                <a:blip r:embed="rId2"/>
              </a:buBlip>
              <a:defRPr sz="2800" baseline="0">
                <a:latin typeface="Arial" pitchFamily="34" charset="0"/>
                <a:cs typeface="Arial" pitchFamily="34" charset="0"/>
              </a:defRPr>
            </a:lvl1pPr>
            <a:lvl2pPr>
              <a:buSzPct val="60000"/>
              <a:buFontTx/>
              <a:buBlip>
                <a:blip r:embed="rId2"/>
              </a:buBlip>
              <a:defRPr sz="2400">
                <a:latin typeface="Arial" pitchFamily="34" charset="0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sz="2000" baseline="0">
                <a:latin typeface="Arial" pitchFamily="34" charset="0"/>
                <a:cs typeface="Arial" pitchFamily="34" charset="0"/>
              </a:defRPr>
            </a:lvl3pPr>
            <a:lvl4pPr>
              <a:buFontTx/>
              <a:buBlip>
                <a:blip r:embed="rId2"/>
              </a:buBlip>
              <a:defRPr sz="1800" baseline="0">
                <a:latin typeface="Arial" pitchFamily="34" charset="0"/>
                <a:cs typeface="Arial" pitchFamily="34" charset="0"/>
              </a:defRPr>
            </a:lvl4pPr>
            <a:lvl5pPr>
              <a:defRPr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1071538" y="785794"/>
            <a:ext cx="7543800" cy="857256"/>
          </a:xfrm>
        </p:spPr>
        <p:txBody>
          <a:bodyPr anchor="ctr"/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0000"/>
              <a:buFont typeface="Arial" pitchFamily="34" charset="0"/>
              <a:buNone/>
              <a:defRPr lang="hr-HR" sz="2800" b="0" dirty="0" smtClean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buFontTx/>
              <a:buBlip>
                <a:blip r:embed="rId2"/>
              </a:buBlip>
              <a:defRPr sz="2000" baseline="0"/>
            </a:lvl3pPr>
            <a:lvl4pPr>
              <a:buFontTx/>
              <a:buBlip>
                <a:blip r:embed="rId2"/>
              </a:buBlip>
              <a:defRPr sz="1800" baseline="0"/>
            </a:lvl4pPr>
            <a:lvl5pPr>
              <a:defRPr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4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8809F-0A5E-4BEA-9484-0F0F9A2D9D2B}" type="datetime1">
              <a:rPr lang="hr-HR"/>
              <a:pPr>
                <a:defRPr/>
              </a:pPr>
              <a:t>29.7.2014.</a:t>
            </a:fld>
            <a:endParaRPr lang="hr-HR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5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B4F26-DA4B-45AC-877B-1D4DDFDCA481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135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24735" cy="128215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50243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95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3637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5"/>
            <a:ext cx="4040188" cy="3561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91683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5"/>
            <a:ext cx="4041775" cy="3561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073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294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786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140968"/>
            <a:ext cx="3008313" cy="298519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63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916831"/>
            <a:ext cx="5486400" cy="28107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905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663799"/>
            <a:ext cx="91440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9144001" cy="18656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24735" cy="1282154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93" y="1409672"/>
            <a:ext cx="152285" cy="45599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6266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239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239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239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239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23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7920880" cy="28803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r-HR" sz="4800" dirty="0" smtClean="0"/>
              <a:t>Operativni program</a:t>
            </a:r>
            <a:br>
              <a:rPr lang="hr-HR" sz="4800" dirty="0" smtClean="0"/>
            </a:br>
            <a:r>
              <a:rPr lang="hr-HR" sz="4800" dirty="0" smtClean="0"/>
              <a:t>Učinkoviti ljudski potencijali</a:t>
            </a:r>
            <a:br>
              <a:rPr lang="hr-HR" sz="4800" dirty="0" smtClean="0"/>
            </a:br>
            <a:r>
              <a:rPr lang="hr-HR" sz="4800" dirty="0" smtClean="0"/>
              <a:t>2014.-2020.</a:t>
            </a:r>
            <a:endParaRPr lang="hr-HR" sz="4800" dirty="0"/>
          </a:p>
        </p:txBody>
      </p:sp>
      <p:sp>
        <p:nvSpPr>
          <p:cNvPr id="5" name="TekstniOkvir 4"/>
          <p:cNvSpPr txBox="1"/>
          <p:nvPr/>
        </p:nvSpPr>
        <p:spPr>
          <a:xfrm>
            <a:off x="3299651" y="6381328"/>
            <a:ext cx="25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002395"/>
                </a:solidFill>
              </a:rPr>
              <a:t>Zagreb, 29. srpnja 2014</a:t>
            </a:r>
            <a:r>
              <a:rPr lang="hr-HR" b="1" dirty="0" smtClean="0">
                <a:solidFill>
                  <a:srgbClr val="002395"/>
                </a:solidFill>
              </a:rPr>
              <a:t>. </a:t>
            </a:r>
            <a:endParaRPr lang="hr-HR" b="1" dirty="0">
              <a:solidFill>
                <a:srgbClr val="0023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0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r-HR" sz="1800" b="1" dirty="0" smtClean="0"/>
              <a:t>			</a:t>
            </a:r>
            <a:r>
              <a:rPr lang="hr-HR" sz="2800" b="1" dirty="0" smtClean="0"/>
              <a:t>Raspoloživo: 450.000.000 EUR</a:t>
            </a:r>
          </a:p>
          <a:p>
            <a:pPr marL="0" indent="0" algn="just">
              <a:buNone/>
            </a:pPr>
            <a:endParaRPr lang="hr-HR" sz="2000" b="1" dirty="0" smtClean="0"/>
          </a:p>
          <a:p>
            <a:pPr marL="0" indent="0" algn="just">
              <a:buNone/>
            </a:pPr>
            <a:r>
              <a:rPr lang="hr-HR" sz="2200" b="1" dirty="0" smtClean="0"/>
              <a:t>Ciljevi:</a:t>
            </a:r>
            <a:endParaRPr lang="hr-HR" sz="2200" b="1" dirty="0"/>
          </a:p>
          <a:p>
            <a:pPr lvl="0" algn="just"/>
            <a:r>
              <a:rPr lang="hr-HR" sz="2200" dirty="0" smtClean="0"/>
              <a:t>Poboljšanje kvalitete </a:t>
            </a:r>
            <a:r>
              <a:rPr lang="hr-HR" sz="2200" dirty="0"/>
              <a:t>i relevantnosti programa u visokom </a:t>
            </a:r>
            <a:r>
              <a:rPr lang="hr-HR" sz="2200" dirty="0" smtClean="0"/>
              <a:t>obrazovanju (110.000.000 EUR)</a:t>
            </a:r>
            <a:endParaRPr lang="hr-HR" sz="2200" dirty="0"/>
          </a:p>
          <a:p>
            <a:pPr lvl="0" algn="just"/>
            <a:r>
              <a:rPr lang="hr-HR" sz="2200" dirty="0" smtClean="0"/>
              <a:t>Povećanje </a:t>
            </a:r>
            <a:r>
              <a:rPr lang="hr-HR" sz="2200" dirty="0"/>
              <a:t>pristupa i stope završnosti u visokom obrazovanju </a:t>
            </a:r>
            <a:r>
              <a:rPr lang="hr-HR" sz="2200" dirty="0" smtClean="0"/>
              <a:t>(45.000.000 EUR)</a:t>
            </a:r>
          </a:p>
          <a:p>
            <a:pPr lvl="0" algn="just"/>
            <a:r>
              <a:rPr lang="hr-HR" sz="2200" dirty="0" smtClean="0"/>
              <a:t>Jačanje </a:t>
            </a:r>
            <a:r>
              <a:rPr lang="hr-HR" sz="2200" dirty="0"/>
              <a:t>kapaciteta istraživača u svrhu postizanja znanstvene izvrsnosti i odgovora na potrebe </a:t>
            </a:r>
            <a:r>
              <a:rPr lang="hr-HR" sz="2200" dirty="0" smtClean="0"/>
              <a:t>gospodarstva (50.000.000 EUR)</a:t>
            </a:r>
          </a:p>
          <a:p>
            <a:pPr lvl="0" algn="just"/>
            <a:r>
              <a:rPr lang="hr-HR" sz="2200" dirty="0" smtClean="0"/>
              <a:t>Unapređenje </a:t>
            </a:r>
            <a:r>
              <a:rPr lang="hr-HR" sz="2200" dirty="0"/>
              <a:t>pristupa kvalitetnom obrazovanju na pred-tercijarnim razinama </a:t>
            </a:r>
            <a:r>
              <a:rPr lang="hr-HR" sz="2200" dirty="0" smtClean="0"/>
              <a:t> (40.000.000 EUR)</a:t>
            </a:r>
          </a:p>
          <a:p>
            <a:pPr lvl="0" algn="just"/>
            <a:r>
              <a:rPr lang="hr-HR" sz="2200" dirty="0" smtClean="0"/>
              <a:t>Promicanje </a:t>
            </a:r>
            <a:r>
              <a:rPr lang="hr-HR" sz="2200" dirty="0"/>
              <a:t>pristupa </a:t>
            </a:r>
            <a:r>
              <a:rPr lang="hr-HR" sz="2200" dirty="0" err="1"/>
              <a:t>cjeloživotnom</a:t>
            </a:r>
            <a:r>
              <a:rPr lang="hr-HR" sz="2200" dirty="0"/>
              <a:t> učenju kroz unaprjeđivanje ključnih kompetencija </a:t>
            </a:r>
            <a:r>
              <a:rPr lang="hr-HR" sz="2200" dirty="0" smtClean="0"/>
              <a:t>studenata (70.000.000 EUR)</a:t>
            </a:r>
            <a:endParaRPr lang="hr-HR" sz="2200" b="1" dirty="0" smtClean="0"/>
          </a:p>
          <a:p>
            <a:pPr lvl="0" algn="just"/>
            <a:r>
              <a:rPr lang="hr-HR" sz="2200" dirty="0" smtClean="0"/>
              <a:t>Unaprjeđenje </a:t>
            </a:r>
            <a:r>
              <a:rPr lang="hr-HR" sz="2200" dirty="0"/>
              <a:t>kvalitete i relevantnosti </a:t>
            </a:r>
            <a:r>
              <a:rPr lang="hr-HR" sz="2200" dirty="0" smtClean="0"/>
              <a:t>sustava </a:t>
            </a:r>
            <a:r>
              <a:rPr lang="hr-HR" sz="2200" dirty="0"/>
              <a:t>za </a:t>
            </a:r>
            <a:r>
              <a:rPr lang="hr-HR" sz="2200" dirty="0" smtClean="0"/>
              <a:t>obrazovanje odraslih (50.000.000 EUR)</a:t>
            </a:r>
          </a:p>
          <a:p>
            <a:pPr lvl="0" algn="just"/>
            <a:r>
              <a:rPr lang="hr-HR" sz="2200" dirty="0" smtClean="0"/>
              <a:t>Modernizacija strukovnog obrazovanja (85.000.000 EUR)</a:t>
            </a:r>
            <a:endParaRPr lang="hr-HR" sz="2200" dirty="0"/>
          </a:p>
          <a:p>
            <a:pPr marL="0" indent="0" algn="just">
              <a:buNone/>
            </a:pPr>
            <a:endParaRPr lang="hr-HR" sz="1600" dirty="0"/>
          </a:p>
          <a:p>
            <a:pPr marL="0" indent="0" algn="just">
              <a:buNone/>
            </a:pPr>
            <a:endParaRPr lang="hr-HR" sz="1600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624735" cy="1107504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OBRAZOVANJE I</a:t>
            </a:r>
            <a:br>
              <a:rPr lang="hr-HR" sz="3600" b="1" dirty="0" smtClean="0">
                <a:solidFill>
                  <a:srgbClr val="002395"/>
                </a:solidFill>
              </a:rPr>
            </a:br>
            <a:r>
              <a:rPr lang="hr-HR" sz="3600" b="1" dirty="0" smtClean="0">
                <a:solidFill>
                  <a:srgbClr val="002395"/>
                </a:solidFill>
              </a:rPr>
              <a:t>CJELOŽIVOTNO UČENJE</a:t>
            </a:r>
            <a:endParaRPr lang="hr-HR" sz="3600" b="1" dirty="0">
              <a:solidFill>
                <a:srgbClr val="0023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b="1" dirty="0" smtClean="0"/>
              <a:t>			</a:t>
            </a:r>
            <a:r>
              <a:rPr lang="hr-HR" sz="2800" b="1" dirty="0" smtClean="0"/>
              <a:t>Raspoloživo: 191.276.944 EUR</a:t>
            </a:r>
          </a:p>
          <a:p>
            <a:pPr marL="0" indent="0">
              <a:buNone/>
            </a:pPr>
            <a:endParaRPr lang="hr-HR" sz="1800" b="1" dirty="0" smtClean="0"/>
          </a:p>
          <a:p>
            <a:pPr marL="0" indent="0">
              <a:buNone/>
            </a:pPr>
            <a:endParaRPr lang="hr-HR" sz="1800" b="1" dirty="0"/>
          </a:p>
          <a:p>
            <a:pPr marL="0" indent="0">
              <a:buNone/>
            </a:pPr>
            <a:r>
              <a:rPr lang="hr-HR" sz="2000" b="1" dirty="0" smtClean="0"/>
              <a:t>Ciljevi:</a:t>
            </a:r>
            <a:endParaRPr lang="hr-HR" sz="2000" b="1" dirty="0"/>
          </a:p>
          <a:p>
            <a:pPr lvl="0"/>
            <a:r>
              <a:rPr lang="hr-HR" sz="2000" dirty="0" smtClean="0"/>
              <a:t>Provedba reformi </a:t>
            </a:r>
            <a:r>
              <a:rPr lang="hr-HR" sz="2000" dirty="0"/>
              <a:t>za dobro upravljanje u javnoj upravi </a:t>
            </a:r>
            <a:r>
              <a:rPr lang="hr-HR" sz="2000" dirty="0" smtClean="0"/>
              <a:t>(88.076.944 EUR)</a:t>
            </a:r>
            <a:endParaRPr lang="hr-HR" sz="2000" dirty="0"/>
          </a:p>
          <a:p>
            <a:pPr lvl="0"/>
            <a:r>
              <a:rPr lang="hr-HR" sz="2000" dirty="0" smtClean="0"/>
              <a:t>Postizanje </a:t>
            </a:r>
            <a:r>
              <a:rPr lang="hr-HR" sz="2000" dirty="0"/>
              <a:t>učinkovitijeg i djelotvornijeg </a:t>
            </a:r>
            <a:r>
              <a:rPr lang="hr-HR" sz="2000" dirty="0" smtClean="0"/>
              <a:t>pravosuđa(21.900.000 EUR)</a:t>
            </a:r>
          </a:p>
          <a:p>
            <a:pPr lvl="0"/>
            <a:r>
              <a:rPr lang="hr-HR" sz="2000" dirty="0" smtClean="0"/>
              <a:t>Razvijanje </a:t>
            </a:r>
            <a:r>
              <a:rPr lang="hr-HR" sz="2000" dirty="0"/>
              <a:t>kapaciteta organizacija civilnog društva, </a:t>
            </a:r>
            <a:r>
              <a:rPr lang="hr-HR" sz="2000" dirty="0" smtClean="0"/>
              <a:t>te </a:t>
            </a:r>
            <a:r>
              <a:rPr lang="hr-HR" sz="2000" dirty="0"/>
              <a:t>jačanje civilnog i socijalnog </a:t>
            </a:r>
            <a:r>
              <a:rPr lang="hr-HR" sz="2000" dirty="0" smtClean="0"/>
              <a:t>dijaloga (81.300.000 EUR)</a:t>
            </a:r>
            <a:endParaRPr lang="hr-HR" sz="2000" b="1" dirty="0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39752" y="-27384"/>
            <a:ext cx="6624735" cy="1152128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PAMETNA ADMINISTRACIJA</a:t>
            </a:r>
            <a:endParaRPr lang="hr-HR" sz="3600" b="1" dirty="0">
              <a:solidFill>
                <a:srgbClr val="0023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8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23728" y="-27384"/>
            <a:ext cx="6624735" cy="1152128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TEHNIČKA POMOĆ</a:t>
            </a:r>
            <a:endParaRPr lang="hr-HR" sz="3600" dirty="0">
              <a:solidFill>
                <a:srgbClr val="002395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137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000" b="1" dirty="0" smtClean="0"/>
              <a:t>			</a:t>
            </a:r>
            <a:r>
              <a:rPr lang="hr-HR" sz="2800" b="1" dirty="0" smtClean="0"/>
              <a:t>Raspoloživo: 80.000.000 EUR</a:t>
            </a:r>
          </a:p>
          <a:p>
            <a:pPr marL="0" indent="0">
              <a:buNone/>
            </a:pPr>
            <a:endParaRPr lang="hr-HR" sz="2000" b="1" dirty="0"/>
          </a:p>
          <a:p>
            <a:pPr marL="0" indent="0">
              <a:buNone/>
            </a:pPr>
            <a:r>
              <a:rPr lang="hr-HR" sz="2000" b="1" dirty="0" smtClean="0"/>
              <a:t>Ciljevi:</a:t>
            </a:r>
            <a:endParaRPr lang="hr-HR" sz="2000" dirty="0"/>
          </a:p>
          <a:p>
            <a:r>
              <a:rPr lang="hr-HR" sz="2000" dirty="0" smtClean="0"/>
              <a:t>Osiguranje </a:t>
            </a:r>
            <a:r>
              <a:rPr lang="hr-HR" sz="2000" dirty="0"/>
              <a:t>učinkovite pripreme, upravljanja, provedbe, praćenja, vrednovanja i kontrole Operativnog </a:t>
            </a:r>
            <a:r>
              <a:rPr lang="hr-HR" sz="2000" dirty="0" smtClean="0"/>
              <a:t>programa (50.000.000 EUR)</a:t>
            </a:r>
          </a:p>
          <a:p>
            <a:r>
              <a:rPr lang="hr-HR" sz="2000" dirty="0" smtClean="0"/>
              <a:t>Podrška </a:t>
            </a:r>
            <a:r>
              <a:rPr lang="hr-HR" sz="2000" dirty="0"/>
              <a:t>potencijalnim korisnicima i regionalnim </a:t>
            </a:r>
            <a:r>
              <a:rPr lang="hr-HR" sz="2000" dirty="0" smtClean="0"/>
              <a:t>dionicima (20.000.000 EUR)</a:t>
            </a:r>
          </a:p>
          <a:p>
            <a:r>
              <a:rPr lang="hr-HR" sz="2000" dirty="0" smtClean="0"/>
              <a:t>Podrška provedbi </a:t>
            </a:r>
            <a:r>
              <a:rPr lang="hr-HR" sz="2000" dirty="0"/>
              <a:t>Komunikacijske strategije i osiguranje kvalitetnog informiranja potencijalnih </a:t>
            </a:r>
            <a:r>
              <a:rPr lang="hr-HR" sz="2000" dirty="0" smtClean="0"/>
              <a:t>korisnika (10.000.000 EUR)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6796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373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hr-HR" sz="5400" b="1" dirty="0"/>
          </a:p>
          <a:p>
            <a:pPr marL="0" indent="0" algn="ctr">
              <a:buNone/>
            </a:pPr>
            <a:endParaRPr lang="hr-HR" sz="5400" b="1" dirty="0" smtClean="0"/>
          </a:p>
          <a:p>
            <a:pPr marL="0" indent="0" algn="ctr">
              <a:buNone/>
            </a:pPr>
            <a:r>
              <a:rPr lang="hr-HR" sz="5400" b="1" dirty="0" smtClean="0"/>
              <a:t>Hvala </a:t>
            </a:r>
            <a:r>
              <a:rPr lang="hr-HR" sz="5400" b="1" dirty="0" smtClean="0"/>
              <a:t>na pozornosti!</a:t>
            </a:r>
          </a:p>
        </p:txBody>
      </p:sp>
    </p:spTree>
    <p:extLst>
      <p:ext uri="{BB962C8B-B14F-4D97-AF65-F5344CB8AC3E}">
        <p14:creationId xmlns:p14="http://schemas.microsoft.com/office/powerpoint/2010/main" val="420608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51720" y="85998"/>
            <a:ext cx="6696743" cy="1398786"/>
          </a:xfrm>
        </p:spPr>
        <p:txBody>
          <a:bodyPr>
            <a:noAutofit/>
          </a:bodyPr>
          <a:lstStyle/>
          <a:p>
            <a:pPr marL="0" indent="0">
              <a:defRPr/>
            </a:pPr>
            <a:r>
              <a:rPr lang="hr-HR" sz="3200" b="1" dirty="0" smtClean="0">
                <a:solidFill>
                  <a:srgbClr val="002395"/>
                </a:solidFill>
              </a:rPr>
              <a:t>TEMATSKI CILJEVI </a:t>
            </a:r>
            <a:br>
              <a:rPr lang="hr-HR" sz="3200" b="1" dirty="0" smtClean="0">
                <a:solidFill>
                  <a:srgbClr val="002395"/>
                </a:solidFill>
              </a:rPr>
            </a:br>
            <a:r>
              <a:rPr lang="hr-HR" sz="3200" b="1" dirty="0" smtClean="0">
                <a:solidFill>
                  <a:srgbClr val="002395"/>
                </a:solidFill>
              </a:rPr>
              <a:t>EUROPSKOG SOCIJALNOG FONDA I </a:t>
            </a:r>
            <a:br>
              <a:rPr lang="hr-HR" sz="3200" b="1" dirty="0" smtClean="0">
                <a:solidFill>
                  <a:srgbClr val="002395"/>
                </a:solidFill>
              </a:rPr>
            </a:br>
            <a:r>
              <a:rPr lang="hr-HR" sz="3200" b="1" dirty="0" smtClean="0">
                <a:solidFill>
                  <a:srgbClr val="002395"/>
                </a:solidFill>
              </a:rPr>
              <a:t>OP UČINKOVITI LJUDSKI POTENCIJALI</a:t>
            </a:r>
            <a:endParaRPr lang="hr-HR" sz="3200" b="1" dirty="0">
              <a:solidFill>
                <a:srgbClr val="002395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040637"/>
            <a:ext cx="8229600" cy="4824536"/>
          </a:xfrm>
        </p:spPr>
        <p:txBody>
          <a:bodyPr>
            <a:noAutofit/>
          </a:bodyPr>
          <a:lstStyle/>
          <a:p>
            <a:r>
              <a:rPr lang="hr-HR" sz="2800" b="1" dirty="0" smtClean="0"/>
              <a:t>Promicanje </a:t>
            </a:r>
            <a:r>
              <a:rPr lang="hr-HR" sz="2800" b="1" dirty="0"/>
              <a:t>održivog i kvalitetnog zapošljavanja i podrška mobilnosti radne snage </a:t>
            </a:r>
          </a:p>
          <a:p>
            <a:r>
              <a:rPr lang="hr-HR" sz="2800" b="1" dirty="0" smtClean="0"/>
              <a:t>Promicanje </a:t>
            </a:r>
            <a:r>
              <a:rPr lang="hr-HR" sz="2800" b="1" dirty="0"/>
              <a:t>socijalne uključenosti, borba protiv siromaštva i svake diskriminacije </a:t>
            </a:r>
          </a:p>
          <a:p>
            <a:r>
              <a:rPr lang="hr-HR" sz="2800" b="1" dirty="0" smtClean="0"/>
              <a:t>Ulaganje </a:t>
            </a:r>
            <a:r>
              <a:rPr lang="hr-HR" sz="2800" b="1" dirty="0"/>
              <a:t>u obrazovanje, osposobljavanje i strukovno osposobljavanje za vještine i </a:t>
            </a:r>
            <a:r>
              <a:rPr lang="hr-HR" sz="2800" b="1" dirty="0" err="1"/>
              <a:t>cjeloživotno</a:t>
            </a:r>
            <a:r>
              <a:rPr lang="hr-HR" sz="2800" b="1" dirty="0"/>
              <a:t> </a:t>
            </a:r>
            <a:r>
              <a:rPr lang="hr-HR" sz="2800" b="1" dirty="0" smtClean="0"/>
              <a:t>učenje</a:t>
            </a:r>
          </a:p>
          <a:p>
            <a:r>
              <a:rPr lang="hr-HR" sz="2800" b="1" dirty="0" smtClean="0"/>
              <a:t>Jačanje </a:t>
            </a:r>
            <a:r>
              <a:rPr lang="hr-HR" sz="2800" b="1" dirty="0"/>
              <a:t>institucionalnih kapaciteta javnih tijela i zainteresiranih strana te učinkovite javne uprave </a:t>
            </a:r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126782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2"/>
          <p:cNvSpPr>
            <a:spLocks noGrp="1"/>
          </p:cNvSpPr>
          <p:nvPr>
            <p:ph type="title"/>
          </p:nvPr>
        </p:nvSpPr>
        <p:spPr>
          <a:xfrm>
            <a:off x="2267744" y="332656"/>
            <a:ext cx="6624637" cy="10081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3600" b="1" dirty="0" smtClean="0">
                <a:solidFill>
                  <a:srgbClr val="002395"/>
                </a:solidFill>
              </a:rPr>
              <a:t>STRUKTURA OPERATIVNOG PROGRAMA</a:t>
            </a:r>
            <a:endParaRPr lang="hr-HR" sz="3600" b="1" dirty="0">
              <a:solidFill>
                <a:srgbClr val="002395"/>
              </a:solidFill>
            </a:endParaRP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73469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Font typeface="Arial" charset="0"/>
              <a:buNone/>
              <a:defRPr/>
            </a:pPr>
            <a:r>
              <a:rPr lang="hr-HR" sz="1800" b="1" u="sng" dirty="0" smtClean="0">
                <a:latin typeface="Calibri" panose="020F0502020204030204" pitchFamily="34" charset="0"/>
              </a:rPr>
              <a:t>UKUPNO EU SREDSTAVA: 1.582.210.217 EUR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Font typeface="Arial" charset="0"/>
              <a:buNone/>
              <a:defRPr/>
            </a:pPr>
            <a:r>
              <a:rPr lang="hr-HR" sz="1800" b="1" dirty="0" smtClean="0">
                <a:latin typeface="Calibri" panose="020F0502020204030204" pitchFamily="34" charset="0"/>
              </a:rPr>
              <a:t>Prioritetne osi: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1. Visoka </a:t>
            </a:r>
            <a:r>
              <a:rPr lang="hr-HR" sz="1800" b="1" dirty="0" err="1" smtClean="0">
                <a:solidFill>
                  <a:srgbClr val="00B0F0"/>
                </a:solidFill>
                <a:latin typeface="Calibri" panose="020F0502020204030204" pitchFamily="34" charset="0"/>
              </a:rPr>
              <a:t>zapošljivost</a:t>
            </a:r>
            <a:r>
              <a:rPr lang="hr-HR" sz="1800" b="1" dirty="0">
                <a:solidFill>
                  <a:srgbClr val="00B0F0"/>
                </a:solidFill>
                <a:latin typeface="Calibri" panose="020F0502020204030204" pitchFamily="34" charset="0"/>
              </a:rPr>
              <a:t> </a:t>
            </a:r>
            <a:r>
              <a:rPr lang="hr-HR" sz="18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i mobilnost radne snage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>
                <a:solidFill>
                  <a:srgbClr val="00B0F0"/>
                </a:solidFill>
                <a:latin typeface="Calibri" panose="020F0502020204030204" pitchFamily="34" charset="0"/>
              </a:rPr>
              <a:t>	</a:t>
            </a:r>
            <a:r>
              <a:rPr lang="hr-HR" sz="18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532.933.273 EUR (33,68%)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2. Socijalno uključivanje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>
                <a:solidFill>
                  <a:srgbClr val="FF0000"/>
                </a:solidFill>
                <a:latin typeface="Calibri" panose="020F0502020204030204" pitchFamily="34" charset="0"/>
              </a:rPr>
              <a:t>	</a:t>
            </a:r>
            <a:r>
              <a:rPr lang="hr-HR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328.000.000 EUR (20,73%)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3. Obrazovanje i </a:t>
            </a:r>
            <a:r>
              <a:rPr lang="hr-HR" sz="1800" b="1" dirty="0" err="1" smtClean="0">
                <a:solidFill>
                  <a:srgbClr val="00B050"/>
                </a:solidFill>
                <a:latin typeface="Calibri" panose="020F0502020204030204" pitchFamily="34" charset="0"/>
              </a:rPr>
              <a:t>cjeloživotno</a:t>
            </a:r>
            <a:r>
              <a:rPr lang="hr-HR" sz="18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 učenje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>
                <a:solidFill>
                  <a:srgbClr val="00B050"/>
                </a:solidFill>
                <a:latin typeface="Calibri" panose="020F0502020204030204" pitchFamily="34" charset="0"/>
              </a:rPr>
              <a:t>	</a:t>
            </a:r>
            <a:r>
              <a:rPr lang="hr-HR" sz="18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450.000.000 EUR (28,44%)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4. Pametna administracija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>
                <a:solidFill>
                  <a:srgbClr val="7030A0"/>
                </a:solidFill>
                <a:latin typeface="Calibri" panose="020F0502020204030204" pitchFamily="34" charset="0"/>
              </a:rPr>
              <a:t>	</a:t>
            </a:r>
            <a:r>
              <a:rPr lang="hr-HR" sz="18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191.276.944 EUR (12,09%)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 smtClean="0">
                <a:latin typeface="Calibri" panose="020F0502020204030204" pitchFamily="34" charset="0"/>
              </a:rPr>
              <a:t>5. Tehnička pomoć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  <a:buNone/>
              <a:defRPr/>
            </a:pPr>
            <a:r>
              <a:rPr lang="hr-HR" sz="1800" b="1" dirty="0">
                <a:latin typeface="Calibri" panose="020F0502020204030204" pitchFamily="34" charset="0"/>
              </a:rPr>
              <a:t>	</a:t>
            </a:r>
            <a:r>
              <a:rPr lang="hr-HR" sz="1800" b="1" dirty="0" smtClean="0">
                <a:latin typeface="Calibri" panose="020F0502020204030204" pitchFamily="34" charset="0"/>
              </a:rPr>
              <a:t>80.000.000 EUR (5,06%)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r-HR" sz="6400" i="1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  <a:defRPr/>
            </a:pPr>
            <a:endParaRPr lang="hr-HR" sz="6400" b="1" u="sng" dirty="0">
              <a:latin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hr-HR" sz="4000" dirty="0" smtClean="0"/>
          </a:p>
        </p:txBody>
      </p:sp>
      <p:graphicFrame>
        <p:nvGraphicFramePr>
          <p:cNvPr id="5" name="Grafikon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2164820"/>
              </p:ext>
            </p:extLst>
          </p:nvPr>
        </p:nvGraphicFramePr>
        <p:xfrm>
          <a:off x="4355976" y="2057400"/>
          <a:ext cx="468052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42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2"/>
          <p:cNvSpPr>
            <a:spLocks noGrp="1"/>
          </p:cNvSpPr>
          <p:nvPr>
            <p:ph type="title"/>
          </p:nvPr>
        </p:nvSpPr>
        <p:spPr>
          <a:xfrm>
            <a:off x="2339752" y="332656"/>
            <a:ext cx="6624638" cy="100878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3600" b="1" dirty="0" smtClean="0">
                <a:solidFill>
                  <a:srgbClr val="002395"/>
                </a:solidFill>
              </a:rPr>
              <a:t>VISOKA ZAPOŠLJIVOST I</a:t>
            </a:r>
            <a:br>
              <a:rPr lang="pl-PL" sz="3600" b="1" dirty="0" smtClean="0">
                <a:solidFill>
                  <a:srgbClr val="002395"/>
                </a:solidFill>
              </a:rPr>
            </a:br>
            <a:r>
              <a:rPr lang="pl-PL" sz="3600" b="1" dirty="0" smtClean="0">
                <a:solidFill>
                  <a:srgbClr val="002395"/>
                </a:solidFill>
              </a:rPr>
              <a:t>MOBILNOST RADNE SNAGE</a:t>
            </a:r>
            <a:endParaRPr lang="hr-HR" sz="3600" b="1" dirty="0">
              <a:solidFill>
                <a:srgbClr val="002395"/>
              </a:solidFill>
            </a:endParaRPr>
          </a:p>
        </p:txBody>
      </p:sp>
      <p:sp>
        <p:nvSpPr>
          <p:cNvPr id="8194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8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1800" b="1" dirty="0" smtClean="0"/>
          </a:p>
          <a:p>
            <a:pPr marL="0" indent="0">
              <a:buNone/>
            </a:pPr>
            <a:r>
              <a:rPr lang="hr-HR" sz="1800" b="1" dirty="0" smtClean="0"/>
              <a:t>			</a:t>
            </a:r>
            <a:r>
              <a:rPr lang="hr-HR" sz="2800" b="1" dirty="0" smtClean="0"/>
              <a:t>Raspoloživo 532.933.273 EUR</a:t>
            </a:r>
          </a:p>
          <a:p>
            <a:pPr marL="0" indent="0">
              <a:buNone/>
            </a:pPr>
            <a:r>
              <a:rPr lang="hr-HR" sz="2000" b="1" dirty="0" smtClean="0"/>
              <a:t>Ciljevi: </a:t>
            </a:r>
          </a:p>
          <a:p>
            <a:pPr algn="just"/>
            <a:r>
              <a:rPr lang="hr-HR" sz="2000" dirty="0" smtClean="0"/>
              <a:t>Povećanje </a:t>
            </a:r>
            <a:r>
              <a:rPr lang="hr-HR" sz="2000" dirty="0"/>
              <a:t>zaposlenosti nezaposlenih </a:t>
            </a:r>
            <a:r>
              <a:rPr lang="hr-HR" sz="2000" dirty="0" smtClean="0"/>
              <a:t>osoba (101.878.985 EUR)</a:t>
            </a:r>
          </a:p>
          <a:p>
            <a:pPr algn="just"/>
            <a:r>
              <a:rPr lang="hr-HR" sz="2000" dirty="0" smtClean="0"/>
              <a:t>Povećanje </a:t>
            </a:r>
            <a:r>
              <a:rPr lang="hr-HR" sz="2000" dirty="0"/>
              <a:t>održivog </a:t>
            </a:r>
            <a:r>
              <a:rPr lang="hr-HR" sz="2000" dirty="0" smtClean="0"/>
              <a:t>samozapošljavanja (128.486.484 EUR)</a:t>
            </a:r>
            <a:endParaRPr lang="hr-HR" sz="2000" dirty="0"/>
          </a:p>
          <a:p>
            <a:pPr lvl="0" algn="just"/>
            <a:r>
              <a:rPr lang="hr-HR" sz="2000" dirty="0" smtClean="0"/>
              <a:t>Očuvanje </a:t>
            </a:r>
            <a:r>
              <a:rPr lang="hr-HR" sz="2000" dirty="0"/>
              <a:t>radnih </a:t>
            </a:r>
            <a:r>
              <a:rPr lang="hr-HR" sz="2000" dirty="0" smtClean="0"/>
              <a:t>mjesta (19.720.000 EUR)</a:t>
            </a:r>
            <a:r>
              <a:rPr lang="hr-HR" sz="2000" b="1" dirty="0"/>
              <a:t> </a:t>
            </a:r>
            <a:endParaRPr lang="hr-HR" sz="2000" b="1" dirty="0" smtClean="0"/>
          </a:p>
          <a:p>
            <a:pPr lvl="0" algn="just"/>
            <a:r>
              <a:rPr lang="hr-HR" sz="2000" dirty="0" smtClean="0"/>
              <a:t>Povećanje </a:t>
            </a:r>
            <a:r>
              <a:rPr lang="hr-HR" sz="2000" dirty="0"/>
              <a:t>zaposlenosti i integracija mladih nezaposlenih osoba (osobito NEET skupine) na tržište rada </a:t>
            </a:r>
            <a:r>
              <a:rPr lang="hr-HR" sz="2000" dirty="0" smtClean="0"/>
              <a:t> (206.365.804 EUR)</a:t>
            </a:r>
            <a:endParaRPr lang="hr-HR" sz="2000" dirty="0"/>
          </a:p>
          <a:p>
            <a:pPr lvl="0" algn="just"/>
            <a:r>
              <a:rPr lang="hr-HR" sz="2000" dirty="0" smtClean="0"/>
              <a:t>Jačanje sustava </a:t>
            </a:r>
            <a:r>
              <a:rPr lang="hr-HR" sz="2000" dirty="0"/>
              <a:t>za praćenje zapošljavanja </a:t>
            </a:r>
            <a:r>
              <a:rPr lang="hr-HR" sz="2000" dirty="0" smtClean="0"/>
              <a:t>mladih (11.662.000 EUR)</a:t>
            </a:r>
          </a:p>
          <a:p>
            <a:pPr lvl="0" algn="just"/>
            <a:r>
              <a:rPr lang="hr-HR" sz="2000" dirty="0" smtClean="0"/>
              <a:t>Jačanje </a:t>
            </a:r>
            <a:r>
              <a:rPr lang="hr-HR" sz="2000" dirty="0"/>
              <a:t>kapaciteta lokalnih partnerstava za zapošljavanje </a:t>
            </a:r>
            <a:r>
              <a:rPr lang="hr-HR" sz="2000" dirty="0" smtClean="0"/>
              <a:t> (16.320.000 EUR)</a:t>
            </a:r>
          </a:p>
          <a:p>
            <a:pPr lvl="0" algn="just"/>
            <a:r>
              <a:rPr lang="hr-HR" sz="2000" dirty="0" smtClean="0"/>
              <a:t>Povećanje </a:t>
            </a:r>
            <a:r>
              <a:rPr lang="hr-HR" sz="2000" dirty="0"/>
              <a:t>dostupnosti i kvalitete </a:t>
            </a:r>
            <a:r>
              <a:rPr lang="hr-HR" sz="2000" dirty="0" smtClean="0"/>
              <a:t>usluga </a:t>
            </a:r>
            <a:r>
              <a:rPr lang="hr-HR" sz="2000" dirty="0"/>
              <a:t>na tržištu rada, uključujući </a:t>
            </a:r>
            <a:r>
              <a:rPr lang="hr-HR" sz="2000" dirty="0" smtClean="0"/>
              <a:t>mjere aktivne politike zapošljavanja te </a:t>
            </a:r>
            <a:r>
              <a:rPr lang="hr-HR" sz="2000" dirty="0"/>
              <a:t>zaštitu na </a:t>
            </a:r>
            <a:r>
              <a:rPr lang="hr-HR" sz="2000" dirty="0" smtClean="0"/>
              <a:t>radu (48.500.000 EUR)</a:t>
            </a:r>
            <a:endParaRPr lang="hr-HR" sz="2000" dirty="0"/>
          </a:p>
          <a:p>
            <a:pPr marL="0" lvl="0" indent="0">
              <a:buNone/>
            </a:pPr>
            <a:endParaRPr lang="hr-HR" sz="1800" dirty="0" smtClean="0"/>
          </a:p>
          <a:p>
            <a:pPr lvl="0"/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9327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324353"/>
              </p:ext>
            </p:extLst>
          </p:nvPr>
        </p:nvGraphicFramePr>
        <p:xfrm>
          <a:off x="1043608" y="2132856"/>
          <a:ext cx="7056784" cy="40324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968552"/>
                <a:gridCol w="2088232"/>
              </a:tblGrid>
              <a:tr h="890159"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000" b="1" u="none" strike="noStrike" dirty="0">
                          <a:effectLst/>
                        </a:rPr>
                        <a:t> 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2000" b="1" u="none" strike="noStrike" dirty="0">
                          <a:effectLst/>
                        </a:rPr>
                        <a:t>Zahtjevi </a:t>
                      </a:r>
                      <a:r>
                        <a:rPr lang="hr-HR" sz="2000" b="1" u="none" strike="noStrike" dirty="0" smtClean="0">
                          <a:effectLst/>
                        </a:rPr>
                        <a:t>do </a:t>
                      </a:r>
                      <a:r>
                        <a:rPr lang="hr-HR" sz="2000" b="1" u="none" strike="noStrike" dirty="0">
                          <a:effectLst/>
                        </a:rPr>
                        <a:t>24.7.2014.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98172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2000" u="none" strike="noStrike" dirty="0" smtClean="0">
                          <a:effectLst/>
                        </a:rPr>
                        <a:t>    Broj </a:t>
                      </a:r>
                      <a:r>
                        <a:rPr lang="hr-HR" sz="2000" u="none" strike="noStrike" dirty="0">
                          <a:effectLst/>
                        </a:rPr>
                        <a:t>zaprimljenih </a:t>
                      </a:r>
                      <a:r>
                        <a:rPr lang="hr-HR" sz="2000" u="none" strike="noStrike" dirty="0" smtClean="0">
                          <a:effectLst/>
                        </a:rPr>
                        <a:t>zahtjeva/</a:t>
                      </a:r>
                      <a:r>
                        <a:rPr lang="hr-HR" sz="2000" u="none" strike="noStrike" baseline="0" dirty="0" smtClean="0">
                          <a:effectLst/>
                        </a:rPr>
                        <a:t>osoba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17.591</a:t>
                      </a:r>
                      <a:endParaRPr lang="hr-HR" sz="24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532316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2000" u="none" strike="noStrike" dirty="0" smtClean="0">
                          <a:effectLst/>
                        </a:rPr>
                        <a:t>    Broj </a:t>
                      </a:r>
                      <a:r>
                        <a:rPr lang="hr-HR" sz="2000" u="none" strike="noStrike" dirty="0">
                          <a:effectLst/>
                        </a:rPr>
                        <a:t>odobrenih </a:t>
                      </a:r>
                      <a:r>
                        <a:rPr lang="hr-HR" sz="2000" u="none" strike="noStrike" dirty="0" smtClean="0">
                          <a:effectLst/>
                        </a:rPr>
                        <a:t>zahtjeva/osoba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16.401</a:t>
                      </a:r>
                      <a:endParaRPr lang="hr-HR" sz="24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543260"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hr-HR" sz="2000" u="none" strike="noStrike" dirty="0" smtClean="0">
                          <a:effectLst/>
                        </a:rPr>
                        <a:t>    Udio</a:t>
                      </a:r>
                      <a:r>
                        <a:rPr lang="hr-HR" sz="2000" u="none" strike="noStrike" baseline="0" dirty="0" smtClean="0">
                          <a:effectLst/>
                        </a:rPr>
                        <a:t> odobrenih zahtjeva/osoba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u="none" strike="noStrike" dirty="0" smtClean="0">
                          <a:effectLst/>
                        </a:rPr>
                        <a:t>93,2%</a:t>
                      </a:r>
                      <a:endParaRPr lang="hr-H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540241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2000" u="none" strike="noStrike" dirty="0" smtClean="0">
                          <a:effectLst/>
                        </a:rPr>
                        <a:t>    Broj </a:t>
                      </a:r>
                      <a:r>
                        <a:rPr lang="hr-HR" sz="2000" u="none" strike="noStrike" dirty="0">
                          <a:effectLst/>
                        </a:rPr>
                        <a:t>odobrenih </a:t>
                      </a:r>
                      <a:r>
                        <a:rPr lang="hr-HR" sz="2000" u="none" strike="noStrike" dirty="0" smtClean="0">
                          <a:effectLst/>
                        </a:rPr>
                        <a:t>zahtjeva/osoba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11.803</a:t>
                      </a:r>
                      <a:endParaRPr lang="hr-HR" sz="24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514150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2000" u="none" strike="noStrike" dirty="0" smtClean="0">
                          <a:effectLst/>
                        </a:rPr>
                        <a:t>    Udio odobrenih zahtjeva/osoba od obrađenih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u="none" strike="noStrike" dirty="0" smtClean="0">
                          <a:effectLst/>
                        </a:rPr>
                        <a:t>72%</a:t>
                      </a:r>
                      <a:endParaRPr lang="hr-H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514150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Broj odobrenih zahtjeva/osoba – sredstva ESF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2400" b="1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6.085</a:t>
                      </a:r>
                      <a:endParaRPr lang="hr-HR" sz="24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NASTAVAK PROVEDBE MJERA APZ</a:t>
            </a:r>
            <a:endParaRPr lang="hr-HR" sz="3600" b="1" dirty="0">
              <a:solidFill>
                <a:srgbClr val="0023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1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485614"/>
              </p:ext>
            </p:extLst>
          </p:nvPr>
        </p:nvGraphicFramePr>
        <p:xfrm>
          <a:off x="1043608" y="2234179"/>
          <a:ext cx="7056784" cy="411256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112568"/>
                <a:gridCol w="1944216"/>
              </a:tblGrid>
              <a:tr h="90678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 smtClean="0">
                          <a:effectLst/>
                        </a:rPr>
                        <a:t>Mjera APZ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 smtClean="0">
                          <a:effectLst/>
                        </a:rPr>
                        <a:t>2014.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89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u="none" strike="noStrike" dirty="0">
                          <a:effectLst/>
                        </a:rPr>
                        <a:t>UKUPNO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37.733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67201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u="none" strike="noStrike" dirty="0">
                          <a:effectLst/>
                        </a:rPr>
                        <a:t>Potpore za zapošljavanje i usavršavanje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6.614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89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u="none" strike="noStrike" dirty="0">
                          <a:effectLst/>
                        </a:rPr>
                        <a:t>Potpore za samozapošljavanje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5.862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89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u="none" strike="noStrike" dirty="0">
                          <a:effectLst/>
                        </a:rPr>
                        <a:t>Obrazovanje nezaposlenih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1.336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895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u="none" strike="noStrike" dirty="0">
                          <a:effectLst/>
                        </a:rPr>
                        <a:t>Javni radovi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4.311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5409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Stručno osposobljavanje za </a:t>
                      </a:r>
                      <a:r>
                        <a:rPr lang="pl-PL" sz="1800" u="none" strike="noStrike" dirty="0" smtClean="0">
                          <a:effectLst/>
                        </a:rPr>
                        <a:t>rad bez </a:t>
                      </a:r>
                      <a:r>
                        <a:rPr lang="pl-PL" sz="1800" u="none" strike="noStrike" dirty="0">
                          <a:effectLst/>
                        </a:rPr>
                        <a:t>zasnivanja radnog odnosa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18.647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89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Potpora za očuvanje radnih mjesta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</a:rPr>
                        <a:t>963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51720" y="58614"/>
            <a:ext cx="6624735" cy="1210146"/>
          </a:xfrm>
        </p:spPr>
        <p:txBody>
          <a:bodyPr anchor="ctr">
            <a:normAutofit/>
          </a:bodyPr>
          <a:lstStyle/>
          <a:p>
            <a:r>
              <a:rPr lang="pl-PL" sz="3600" b="1" dirty="0" smtClean="0">
                <a:solidFill>
                  <a:srgbClr val="002395"/>
                </a:solidFill>
              </a:rPr>
              <a:t>KORISNICI MJERA</a:t>
            </a:r>
            <a:br>
              <a:rPr lang="pl-PL" sz="3600" b="1" dirty="0" smtClean="0">
                <a:solidFill>
                  <a:srgbClr val="002395"/>
                </a:solidFill>
              </a:rPr>
            </a:br>
            <a:r>
              <a:rPr lang="pl-PL" sz="3600" b="1" dirty="0" smtClean="0">
                <a:solidFill>
                  <a:srgbClr val="002395"/>
                </a:solidFill>
              </a:rPr>
              <a:t>APZ DO 24.07.2014.</a:t>
            </a:r>
            <a:endParaRPr lang="hr-HR" sz="3600" b="1" dirty="0">
              <a:solidFill>
                <a:srgbClr val="0023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09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OBRAZOVANJE</a:t>
            </a:r>
            <a:endParaRPr lang="hr-HR" sz="3600" b="1" dirty="0">
              <a:solidFill>
                <a:srgbClr val="002395"/>
              </a:solidFill>
            </a:endParaRPr>
          </a:p>
        </p:txBody>
      </p:sp>
      <p:sp>
        <p:nvSpPr>
          <p:cNvPr id="8" name="Rezervirano mjesto sadržaja 7"/>
          <p:cNvSpPr>
            <a:spLocks noGrp="1"/>
          </p:cNvSpPr>
          <p:nvPr>
            <p:ph sz="half" idx="2"/>
          </p:nvPr>
        </p:nvSpPr>
        <p:spPr>
          <a:xfrm>
            <a:off x="5013212" y="2204864"/>
            <a:ext cx="4104456" cy="4209331"/>
          </a:xfrm>
        </p:spPr>
        <p:txBody>
          <a:bodyPr>
            <a:normAutofit fontScale="62500" lnSpcReduction="20000"/>
          </a:bodyPr>
          <a:lstStyle/>
          <a:p>
            <a:r>
              <a:rPr lang="hr-HR" dirty="0" smtClean="0"/>
              <a:t>Blagi porast vjerojatnosti zaposlenosti kod Obrazovanja nezaposlenih, u odnosu na sudionike iz 2011. godine</a:t>
            </a:r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Stručno osposobljavanje za rad:</a:t>
            </a:r>
          </a:p>
          <a:p>
            <a:r>
              <a:rPr lang="hr-HR" dirty="0" smtClean="0"/>
              <a:t>povećanje zaposlenosti nakon 6 mjeseci za sudionika koji su završili mjeru u 2013. godini u odnosu na one koji su završili mjeru u 2012. (41,0 % </a:t>
            </a:r>
            <a:r>
              <a:rPr lang="hr-HR" dirty="0" smtClean="0">
                <a:sym typeface="Wingdings" pitchFamily="2" charset="2"/>
              </a:rPr>
              <a:t></a:t>
            </a:r>
            <a:r>
              <a:rPr lang="hr-HR" dirty="0" smtClean="0"/>
              <a:t> 47,4 %)</a:t>
            </a:r>
          </a:p>
          <a:p>
            <a:r>
              <a:rPr lang="hr-HR" dirty="0" smtClean="0"/>
              <a:t>Poboljšana vjerojatnost zapošljavanja  kod visokoobrazovanih sudionika (46,9%</a:t>
            </a:r>
            <a:r>
              <a:rPr lang="hr-HR" dirty="0" smtClean="0">
                <a:sym typeface="Wingdings" pitchFamily="2" charset="2"/>
              </a:rPr>
              <a:t>50,4%) </a:t>
            </a:r>
          </a:p>
          <a:p>
            <a:r>
              <a:rPr lang="hr-HR" dirty="0" smtClean="0"/>
              <a:t>Poboljšana vjerojatnost zapošljavanja </a:t>
            </a:r>
            <a:r>
              <a:rPr lang="hr-HR" dirty="0" smtClean="0">
                <a:sym typeface="Wingdings" pitchFamily="2" charset="2"/>
              </a:rPr>
              <a:t>i kod sudionika sa srednjim obrazovanjem (31,5% 32,9%)</a:t>
            </a:r>
            <a:endParaRPr lang="hr-HR" dirty="0">
              <a:sym typeface="Wingdings" pitchFamily="2" charset="2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799891"/>
              </p:ext>
            </p:extLst>
          </p:nvPr>
        </p:nvGraphicFramePr>
        <p:xfrm>
          <a:off x="0" y="1340768"/>
          <a:ext cx="519049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470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6624735" cy="864096"/>
          </a:xfrm>
        </p:spPr>
        <p:txBody>
          <a:bodyPr/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POTPORE ZA ZAPOŠLJAVANJE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116962" y="2348880"/>
            <a:ext cx="4038600" cy="4209331"/>
          </a:xfrm>
        </p:spPr>
        <p:txBody>
          <a:bodyPr>
            <a:normAutofit/>
          </a:bodyPr>
          <a:lstStyle/>
          <a:p>
            <a:pPr lvl="1"/>
            <a:r>
              <a:rPr lang="hr-HR" sz="2000" dirty="0" smtClean="0"/>
              <a:t>Velika vjerojatnost ostanka u zaposlenosti 1 mjesec nakon izlaska:</a:t>
            </a:r>
          </a:p>
          <a:p>
            <a:pPr lvl="2"/>
            <a:r>
              <a:rPr lang="hr-HR" sz="1800" dirty="0" smtClean="0"/>
              <a:t> 87,1 % Potpore za samozapošljavanje</a:t>
            </a:r>
          </a:p>
          <a:p>
            <a:pPr lvl="2"/>
            <a:r>
              <a:rPr lang="hr-HR" sz="1800" dirty="0" smtClean="0"/>
              <a:t>77,7 % Potpore za zapošljavanje</a:t>
            </a:r>
          </a:p>
          <a:p>
            <a:pPr lvl="1"/>
            <a:r>
              <a:rPr lang="hr-HR" sz="2000" dirty="0" smtClean="0"/>
              <a:t>75-80% sudionika zaposleno i nakon 6 mjeseci od izlaska iz intervencije</a:t>
            </a:r>
            <a:endParaRPr lang="hr-HR" sz="2000" dirty="0"/>
          </a:p>
        </p:txBody>
      </p:sp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265297"/>
              </p:ext>
            </p:extLst>
          </p:nvPr>
        </p:nvGraphicFramePr>
        <p:xfrm>
          <a:off x="0" y="1412776"/>
          <a:ext cx="567382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467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1"/>
          <p:cNvSpPr>
            <a:spLocks noGrp="1"/>
          </p:cNvSpPr>
          <p:nvPr>
            <p:ph type="title"/>
          </p:nvPr>
        </p:nvSpPr>
        <p:spPr>
          <a:xfrm>
            <a:off x="2195736" y="-27384"/>
            <a:ext cx="6624735" cy="1052736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solidFill>
                  <a:srgbClr val="002395"/>
                </a:solidFill>
              </a:rPr>
              <a:t>SOCIJALNO UKLJUČIVANJE</a:t>
            </a:r>
            <a:endParaRPr lang="hr-HR" sz="3600" b="1" dirty="0">
              <a:solidFill>
                <a:srgbClr val="002395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869160"/>
          </a:xfrm>
        </p:spPr>
        <p:txBody>
          <a:bodyPr/>
          <a:lstStyle/>
          <a:p>
            <a:pPr marL="365125" lvl="1" indent="0">
              <a:lnSpc>
                <a:spcPct val="90000"/>
              </a:lnSpc>
              <a:buNone/>
            </a:pPr>
            <a:r>
              <a:rPr lang="hr-HR" sz="1800" b="1" dirty="0" smtClean="0">
                <a:latin typeface="Calibri" pitchFamily="34" charset="0"/>
                <a:cs typeface="Calibri" pitchFamily="34" charset="0"/>
              </a:rPr>
              <a:t>			</a:t>
            </a:r>
          </a:p>
          <a:p>
            <a:pPr marL="365125" lvl="1" indent="0">
              <a:lnSpc>
                <a:spcPct val="90000"/>
              </a:lnSpc>
              <a:buNone/>
            </a:pPr>
            <a:endParaRPr lang="hr-HR" sz="1800" b="1" i="1" u="sng" dirty="0" smtClean="0"/>
          </a:p>
          <a:p>
            <a:pPr marL="365125" lvl="1" indent="0">
              <a:lnSpc>
                <a:spcPct val="90000"/>
              </a:lnSpc>
              <a:buNone/>
            </a:pPr>
            <a:endParaRPr lang="hr-HR" sz="1800" b="1" i="1" u="sng" dirty="0" smtClean="0"/>
          </a:p>
          <a:p>
            <a:pPr marL="365125" lvl="1" indent="0">
              <a:lnSpc>
                <a:spcPct val="90000"/>
              </a:lnSpc>
              <a:buNone/>
            </a:pPr>
            <a:endParaRPr lang="hr-HR" sz="1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>
            <a:off x="457200" y="198884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2395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2395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395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39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39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1800" b="1" dirty="0" smtClean="0"/>
              <a:t>			</a:t>
            </a:r>
            <a:r>
              <a:rPr lang="hr-HR" sz="2800" b="1" dirty="0" smtClean="0"/>
              <a:t>Raspoloživo 328.000.000 EUR</a:t>
            </a:r>
          </a:p>
          <a:p>
            <a:pPr marL="0" indent="0">
              <a:buNone/>
            </a:pPr>
            <a:endParaRPr lang="hr-HR" sz="1800" b="1" dirty="0" smtClean="0"/>
          </a:p>
          <a:p>
            <a:pPr marL="0" indent="0">
              <a:buNone/>
            </a:pPr>
            <a:r>
              <a:rPr lang="hr-HR" sz="2000" b="1" dirty="0" smtClean="0"/>
              <a:t>Ciljevi:</a:t>
            </a:r>
            <a:endParaRPr lang="hr-HR" sz="2000" b="1" dirty="0"/>
          </a:p>
          <a:p>
            <a:pPr lvl="0"/>
            <a:r>
              <a:rPr lang="hr-HR" sz="2000" dirty="0" smtClean="0"/>
              <a:t>Promicanje </a:t>
            </a:r>
            <a:r>
              <a:rPr lang="hr-HR" sz="2000" dirty="0"/>
              <a:t>uključivanja ranjivih skupina na tržište rada </a:t>
            </a:r>
            <a:r>
              <a:rPr lang="hr-HR" sz="2000" dirty="0" smtClean="0"/>
              <a:t>(96.000.000 EUR)</a:t>
            </a:r>
          </a:p>
          <a:p>
            <a:pPr lvl="0"/>
            <a:r>
              <a:rPr lang="hr-HR" sz="2000" dirty="0" smtClean="0"/>
              <a:t>Regeneracija 5 </a:t>
            </a:r>
            <a:r>
              <a:rPr lang="hr-HR" sz="2000" dirty="0"/>
              <a:t>nerazvijenih pilot </a:t>
            </a:r>
            <a:r>
              <a:rPr lang="hr-HR" sz="2000" dirty="0" smtClean="0"/>
              <a:t>područja (kroz integrirane programe socijalnog uključivanja, 20.000.000 EUR)</a:t>
            </a:r>
          </a:p>
          <a:p>
            <a:pPr lvl="0"/>
            <a:r>
              <a:rPr lang="hr-HR" sz="2000" dirty="0" smtClean="0"/>
              <a:t>Održivo </a:t>
            </a:r>
            <a:r>
              <a:rPr lang="hr-HR" sz="2000" dirty="0"/>
              <a:t>poboljšanje pristupa zdravstvenoj skrbi u nerazvijenim </a:t>
            </a:r>
            <a:r>
              <a:rPr lang="hr-HR" sz="2000" dirty="0" smtClean="0"/>
              <a:t>područjima (90.000.000 EUR)</a:t>
            </a:r>
          </a:p>
          <a:p>
            <a:pPr lvl="0"/>
            <a:r>
              <a:rPr lang="hr-HR" sz="2000" dirty="0" smtClean="0"/>
              <a:t>Poboljšanje </a:t>
            </a:r>
            <a:r>
              <a:rPr lang="hr-HR" sz="2000" dirty="0"/>
              <a:t>pristupa visokokvalitetnim socijalnim </a:t>
            </a:r>
            <a:r>
              <a:rPr lang="hr-HR" sz="2000" dirty="0" smtClean="0"/>
              <a:t>uslugama i podrška </a:t>
            </a:r>
            <a:r>
              <a:rPr lang="hr-HR" sz="2000" dirty="0"/>
              <a:t>procesu </a:t>
            </a:r>
            <a:r>
              <a:rPr lang="hr-HR" sz="2000" dirty="0" err="1" smtClean="0"/>
              <a:t>deinstitucionalizacije</a:t>
            </a:r>
            <a:r>
              <a:rPr lang="hr-HR" sz="2000" dirty="0" smtClean="0"/>
              <a:t> (90.000.000 EUR)</a:t>
            </a:r>
          </a:p>
          <a:p>
            <a:pPr lvl="0"/>
            <a:r>
              <a:rPr lang="hr-HR" sz="2000" dirty="0" smtClean="0"/>
              <a:t>Povećanje </a:t>
            </a:r>
            <a:r>
              <a:rPr lang="hr-HR" sz="2000" dirty="0"/>
              <a:t>zaposlenosti i poboljšanje pristupa lokalnim uslugama putem socijalnog </a:t>
            </a:r>
            <a:r>
              <a:rPr lang="hr-HR" sz="2000" dirty="0" smtClean="0"/>
              <a:t>poduzetništva (32.000.000 EUR)</a:t>
            </a:r>
            <a:endParaRPr lang="hr-HR" sz="2000" dirty="0"/>
          </a:p>
          <a:p>
            <a:pPr marL="0" indent="0">
              <a:buNone/>
            </a:pPr>
            <a:endParaRPr lang="hr-HR" sz="1800" dirty="0"/>
          </a:p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6215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</TotalTime>
  <Words>296</Words>
  <Application>Microsoft Office PowerPoint</Application>
  <PresentationFormat>On-screen Show (4:3)</PresentationFormat>
  <Paragraphs>121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Operativni program Učinkoviti ljudski potencijali 2014.-2020.</vt:lpstr>
      <vt:lpstr>TEMATSKI CILJEVI  EUROPSKOG SOCIJALNOG FONDA I  OP UČINKOVITI LJUDSKI POTENCIJALI</vt:lpstr>
      <vt:lpstr>STRUKTURA OPERATIVNOG PROGRAMA</vt:lpstr>
      <vt:lpstr>VISOKA ZAPOŠLJIVOST I MOBILNOST RADNE SNAGE</vt:lpstr>
      <vt:lpstr>NASTAVAK PROVEDBE MJERA APZ</vt:lpstr>
      <vt:lpstr>KORISNICI MJERA APZ DO 24.07.2014.</vt:lpstr>
      <vt:lpstr>OBRAZOVANJE</vt:lpstr>
      <vt:lpstr>POTPORE ZA ZAPOŠLJAVANJE</vt:lpstr>
      <vt:lpstr>SOCIJALNO UKLJUČIVANJE</vt:lpstr>
      <vt:lpstr>OBRAZOVANJE I CJELOŽIVOTNO UČENJE</vt:lpstr>
      <vt:lpstr>PAMETNA ADMINISTRACIJA</vt:lpstr>
      <vt:lpstr>TEHNIČKA POMOĆ</vt:lpstr>
      <vt:lpstr>PowerPoint Presentation</vt:lpstr>
    </vt:vector>
  </TitlesOfParts>
  <Company>mrms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kdomjancic</dc:creator>
  <cp:lastModifiedBy>Krunoslav Vidić</cp:lastModifiedBy>
  <cp:revision>218</cp:revision>
  <cp:lastPrinted>2014-05-21T08:04:26Z</cp:lastPrinted>
  <dcterms:created xsi:type="dcterms:W3CDTF">2012-10-02T09:41:23Z</dcterms:created>
  <dcterms:modified xsi:type="dcterms:W3CDTF">2014-07-29T09:05:15Z</dcterms:modified>
</cp:coreProperties>
</file>